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448" r:id="rId5"/>
    <p:sldId id="2462" r:id="rId6"/>
    <p:sldId id="260" r:id="rId7"/>
    <p:sldId id="259" r:id="rId8"/>
    <p:sldId id="2451" r:id="rId9"/>
    <p:sldId id="2457" r:id="rId10"/>
    <p:sldId id="2463" r:id="rId11"/>
    <p:sldId id="262" r:id="rId12"/>
    <p:sldId id="2464" r:id="rId13"/>
    <p:sldId id="2466" r:id="rId14"/>
    <p:sldId id="2465" r:id="rId15"/>
    <p:sldId id="2454" r:id="rId16"/>
    <p:sldId id="2456" r:id="rId17"/>
    <p:sldId id="2467" r:id="rId18"/>
    <p:sldId id="243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Brieske" userId="fb77a4416b5a8a42" providerId="LiveId" clId="{594B06FB-3B4A-4E34-BABC-7FAD1C1CD486}"/>
    <pc:docChg chg="modSld">
      <pc:chgData name="Isaac Brieske" userId="fb77a4416b5a8a42" providerId="LiveId" clId="{594B06FB-3B4A-4E34-BABC-7FAD1C1CD486}" dt="2022-07-25T20:35:30.250" v="18" actId="20577"/>
      <pc:docMkLst>
        <pc:docMk/>
      </pc:docMkLst>
      <pc:sldChg chg="modSp mod">
        <pc:chgData name="Isaac Brieske" userId="fb77a4416b5a8a42" providerId="LiveId" clId="{594B06FB-3B4A-4E34-BABC-7FAD1C1CD486}" dt="2022-07-25T20:35:30.250" v="18" actId="20577"/>
        <pc:sldMkLst>
          <pc:docMk/>
          <pc:sldMk cId="3927832306" sldId="2448"/>
        </pc:sldMkLst>
        <pc:spChg chg="mod">
          <ac:chgData name="Isaac Brieske" userId="fb77a4416b5a8a42" providerId="LiveId" clId="{594B06FB-3B4A-4E34-BABC-7FAD1C1CD486}" dt="2022-07-25T20:35:30.250" v="18" actId="20577"/>
          <ac:spMkLst>
            <pc:docMk/>
            <pc:sldMk cId="3927832306" sldId="2448"/>
            <ac:spMk id="3" creationId="{C0AE828D-1E63-455F-949D-0C5454A7FE8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 turbine Reliability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1" y="5458980"/>
            <a:ext cx="5167313" cy="126919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UCSD DATA SCIENCE CERTIFICATE</a:t>
            </a:r>
          </a:p>
          <a:p>
            <a:pPr>
              <a:spcBef>
                <a:spcPts val="0"/>
              </a:spcBef>
            </a:pPr>
            <a:r>
              <a:rPr lang="en-US" dirty="0"/>
              <a:t>2022 COHORT</a:t>
            </a:r>
          </a:p>
          <a:p>
            <a:pPr>
              <a:spcBef>
                <a:spcPts val="0"/>
              </a:spcBef>
            </a:pPr>
            <a:r>
              <a:rPr lang="en-US" dirty="0"/>
              <a:t>7.28.22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FORWARD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7024" y="6471602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/>
              <a:t>10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F9DD9B7-6DA2-450F-942F-48C01D2F89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4738" b="14738"/>
          <a:stretch/>
        </p:blipFill>
        <p:spPr>
          <a:xfrm>
            <a:off x="0" y="0"/>
            <a:ext cx="6096000" cy="6867922"/>
          </a:xfrm>
        </p:spPr>
      </p:pic>
      <p:sp>
        <p:nvSpPr>
          <p:cNvPr id="7" name="AutoShape 2" descr="Preventing lightning damage to turbines | Wind Systems Magazine">
            <a:extLst>
              <a:ext uri="{FF2B5EF4-FFF2-40B4-BE49-F238E27FC236}">
                <a16:creationId xmlns:a16="http://schemas.microsoft.com/office/drawing/2014/main" id="{009F6EF4-77BA-4BFA-A460-2135EFD6F8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43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Confusion Matrix (Costs)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B8EF9374-2872-4C95-A21A-158CEC1DFCE7}"/>
              </a:ext>
            </a:extLst>
          </p:cNvPr>
          <p:cNvSpPr txBox="1">
            <a:spLocks/>
          </p:cNvSpPr>
          <p:nvPr/>
        </p:nvSpPr>
        <p:spPr>
          <a:xfrm>
            <a:off x="855770" y="2338108"/>
            <a:ext cx="4293280" cy="255191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cs typeface="Biome Light" panose="020B0303030204020804" pitchFamily="34" charset="0"/>
              </a:rPr>
              <a:t>True positive: if issue is caught in advance, typical cost of repair is $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cs typeface="Biome Light" panose="020B0303030204020804" pitchFamily="34" charset="0"/>
              </a:rPr>
              <a:t>False Positive: Sending a repair man out unnecessarily costs $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cs typeface="Biome Light" panose="020B0303030204020804" pitchFamily="34" charset="0"/>
              </a:rPr>
              <a:t>False Negative: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cs typeface="Biome Light" panose="020B0303030204020804" pitchFamily="34" charset="0"/>
              </a:rPr>
              <a:t>If a turbine has a catastrophic failure, it takes x days and y dollars to repair it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cs typeface="Biome Light" panose="020B0303030204020804" pitchFamily="34" charset="0"/>
              </a:rPr>
              <a:t>Each day a turbine is down costs $ dollars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cs typeface="Biome Light" panose="020B0303030204020804" pitchFamily="34" charset="0"/>
              </a:rPr>
              <a:t>True Negative: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cs typeface="Biome Light" panose="020B0303030204020804" pitchFamily="34" charset="0"/>
              </a:rPr>
              <a:t>No costs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dirty="0">
              <a:cs typeface="Biome Light" panose="020B03030302040208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07FFB6C7-F021-4A46-85B7-81A9B4A53985}"/>
              </a:ext>
            </a:extLst>
          </p:cNvPr>
          <p:cNvSpPr txBox="1">
            <a:spLocks/>
          </p:cNvSpPr>
          <p:nvPr/>
        </p:nvSpPr>
        <p:spPr>
          <a:xfrm>
            <a:off x="5420372" y="2338108"/>
            <a:ext cx="4293280" cy="25519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cs typeface="Biome Light" panose="020B0303030204020804" pitchFamily="34" charset="0"/>
              </a:rPr>
              <a:t>Yearly costs before model optimization: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cs typeface="Biome Light" panose="020B0303030204020804" pitchFamily="34" charset="0"/>
              </a:rPr>
              <a:t>Yearly costs after model optimization: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cs typeface="Biome Light" panose="020B0303030204020804" pitchFamily="34" charset="0"/>
              </a:rPr>
              <a:t>Model Benefit = 1. - 2. = $...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865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Future Analyses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A248D7-680E-4181-9558-ED00D7CEA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75" y="3928890"/>
            <a:ext cx="3848100" cy="256698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TIMESERIES ML MODELS</a:t>
            </a:r>
            <a:endParaRPr lang="en-US" spc="300" dirty="0"/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The available data is in time series format which would benefit from a ML model that is designed for such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Binning inherently removes data of the first or final bin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Any specific models?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pc="300" dirty="0"/>
          </a:p>
          <a:p>
            <a:endParaRPr lang="en-US" dirty="0"/>
          </a:p>
        </p:txBody>
      </p:sp>
      <p:sp>
        <p:nvSpPr>
          <p:cNvPr id="12" name="Content Placeholder 24">
            <a:extLst>
              <a:ext uri="{FF2B5EF4-FFF2-40B4-BE49-F238E27FC236}">
                <a16:creationId xmlns:a16="http://schemas.microsoft.com/office/drawing/2014/main" id="{3DD3B9ED-231E-423D-B8D7-6DE1C249CA4E}"/>
              </a:ext>
            </a:extLst>
          </p:cNvPr>
          <p:cNvSpPr txBox="1">
            <a:spLocks/>
          </p:cNvSpPr>
          <p:nvPr/>
        </p:nvSpPr>
        <p:spPr>
          <a:xfrm>
            <a:off x="6569072" y="3928890"/>
            <a:ext cx="3848099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spc="300" dirty="0"/>
              <a:t>REALTIME DATA IMPORTING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The data used for this analysis is static and stored in a database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Future models would import data directly from the turbine sensors so that time-critical predictions can be made earlier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endParaRPr lang="en-US" sz="1400" dirty="0"/>
          </a:p>
          <a:p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 descr="Abstract background of simple node and mesh">
            <a:extLst>
              <a:ext uri="{FF2B5EF4-FFF2-40B4-BE49-F238E27FC236}">
                <a16:creationId xmlns:a16="http://schemas.microsoft.com/office/drawing/2014/main" id="{CFFCDC3C-E7C6-437F-B65F-EC7EAC24B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7" t="32121" r="17822" b="1018"/>
          <a:stretch/>
        </p:blipFill>
        <p:spPr>
          <a:xfrm>
            <a:off x="1285875" y="1694483"/>
            <a:ext cx="3848100" cy="20342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2C554-3D5E-4CB4-8E07-EAC601733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8" t="30474" r="8079" b="28412"/>
          <a:stretch/>
        </p:blipFill>
        <p:spPr>
          <a:xfrm>
            <a:off x="6096000" y="1694483"/>
            <a:ext cx="4185920" cy="218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60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58" y="477770"/>
            <a:ext cx="5897218" cy="884238"/>
          </a:xfrm>
        </p:spPr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207" y="1518803"/>
            <a:ext cx="9852993" cy="4208346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SENSOR DATA APPROACH WORKED BEST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Isaac: please insert savings stats here based on confusion matrix and costs associated with each component (true pos, false pos, true neg, false neg)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CURRENT MODELS COULD BE FURTHER OPTIMIZED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If more industry data was sourced, it could benefit the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OTHER ML MODELS SHOULD BE EXPLORED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Time series data should be analyzed by time series ML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>
                <a:solidFill>
                  <a:schemeClr val="bg1"/>
                </a:solidFill>
              </a:rPr>
              <a:t>Supporting Links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BAB55-B26C-4D4E-B6DB-39C0C15323E0}"/>
              </a:ext>
            </a:extLst>
          </p:cNvPr>
          <p:cNvSpPr txBox="1"/>
          <p:nvPr/>
        </p:nvSpPr>
        <p:spPr>
          <a:xfrm>
            <a:off x="2325950" y="2982897"/>
            <a:ext cx="8744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GitHub: https://github.com/sarahrosegallagher/Wind_Turbine_Reliability_Analysis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Tableau Story: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Website:</a:t>
            </a:r>
          </a:p>
        </p:txBody>
      </p:sp>
    </p:spTree>
    <p:extLst>
      <p:ext uri="{BB962C8B-B14F-4D97-AF65-F5344CB8AC3E}">
        <p14:creationId xmlns:p14="http://schemas.microsoft.com/office/powerpoint/2010/main" val="3038269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048" y="192689"/>
            <a:ext cx="4846320" cy="143594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1316" y="1529556"/>
            <a:ext cx="4846320" cy="428531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MEET THE TEAM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INDUSTRY 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DATA: CLEANING AND STORAGE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SENSOR DATA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MINOR FAULTS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FINAL DATA PIPELINE?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LOOKING FORWARD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831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/>
              <a:pPr/>
              <a:t>2</a:t>
            </a:fld>
            <a:endParaRPr lang="en-US" dirty="0"/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E79F7776-6AA4-41F6-809F-203B63D0A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4"/>
          <a:stretch/>
        </p:blipFill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spc="300" dirty="0"/>
              <a:t>DAVE GRANT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Industry Insight</a:t>
            </a:r>
          </a:p>
          <a:p>
            <a:pPr marL="0" indent="0">
              <a:buNone/>
            </a:pPr>
            <a:r>
              <a:rPr lang="en-US" sz="1800" spc="300" dirty="0"/>
              <a:t>SARAH GALLAGHER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Data Transformation and Storage</a:t>
            </a:r>
          </a:p>
          <a:p>
            <a:pPr marL="0" indent="0">
              <a:buNone/>
            </a:pPr>
            <a:r>
              <a:rPr lang="en-US" sz="1800" spc="300" dirty="0"/>
              <a:t>ISAAC BRIESKE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Machine Learning and Front-end Visualization</a:t>
            </a:r>
          </a:p>
          <a:p>
            <a:pPr marL="0" indent="0">
              <a:buNone/>
            </a:pPr>
            <a:r>
              <a:rPr lang="en-US" sz="1800" spc="300" dirty="0"/>
              <a:t>ANDREW GOMOLL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Machine Learning</a:t>
            </a:r>
          </a:p>
          <a:p>
            <a:pPr marL="0" indent="0">
              <a:buNone/>
            </a:pPr>
            <a:r>
              <a:rPr lang="en-US" sz="1800" spc="300" dirty="0"/>
              <a:t>BRAYDEN DODSON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Data Transformation and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/>
              <a:t>3</a:t>
            </a:fld>
            <a:endParaRPr lang="en-US" dirty="0"/>
          </a:p>
        </p:txBody>
      </p:sp>
      <p:pic>
        <p:nvPicPr>
          <p:cNvPr id="1028" name="Picture 4" descr="Profile photo for ipbrieske">
            <a:extLst>
              <a:ext uri="{FF2B5EF4-FFF2-40B4-BE49-F238E27FC236}">
                <a16:creationId xmlns:a16="http://schemas.microsoft.com/office/drawing/2014/main" id="{B7D80ADA-EFD5-4C80-B24F-6F8F8931E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121" y="2427042"/>
            <a:ext cx="2003915" cy="200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for sarah.rose.gallagher">
            <a:extLst>
              <a:ext uri="{FF2B5EF4-FFF2-40B4-BE49-F238E27FC236}">
                <a16:creationId xmlns:a16="http://schemas.microsoft.com/office/drawing/2014/main" id="{0CFA1280-6412-4131-AEA7-AEE1283E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31" y="2427043"/>
            <a:ext cx="2003915" cy="200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for braydendodson">
            <a:extLst>
              <a:ext uri="{FF2B5EF4-FFF2-40B4-BE49-F238E27FC236}">
                <a16:creationId xmlns:a16="http://schemas.microsoft.com/office/drawing/2014/main" id="{B204299E-2395-43F9-A851-C3382FF5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120" y="4584713"/>
            <a:ext cx="2003915" cy="200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ofile photo for dave">
            <a:extLst>
              <a:ext uri="{FF2B5EF4-FFF2-40B4-BE49-F238E27FC236}">
                <a16:creationId xmlns:a16="http://schemas.microsoft.com/office/drawing/2014/main" id="{25A8B1BD-F20C-48FF-87AB-1612E15DB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073" y="131479"/>
            <a:ext cx="2003915" cy="200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ofile photo for andrewgomoll">
            <a:extLst>
              <a:ext uri="{FF2B5EF4-FFF2-40B4-BE49-F238E27FC236}">
                <a16:creationId xmlns:a16="http://schemas.microsoft.com/office/drawing/2014/main" id="{8FEAA803-E0BB-4243-A1D4-F026CE68B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31" y="4571292"/>
            <a:ext cx="2003916" cy="200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DDF604-6FAF-432A-BAE3-ACC55E585E43}"/>
              </a:ext>
            </a:extLst>
          </p:cNvPr>
          <p:cNvSpPr txBox="1"/>
          <p:nvPr/>
        </p:nvSpPr>
        <p:spPr>
          <a:xfrm>
            <a:off x="301841" y="923278"/>
            <a:ext cx="319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a quality wind turbine picture here</a:t>
            </a:r>
          </a:p>
        </p:txBody>
      </p:sp>
      <p:pic>
        <p:nvPicPr>
          <p:cNvPr id="14" name="Picture Placeholder 7">
            <a:extLst>
              <a:ext uri="{FF2B5EF4-FFF2-40B4-BE49-F238E27FC236}">
                <a16:creationId xmlns:a16="http://schemas.microsoft.com/office/drawing/2014/main" id="{7990932B-314B-4E97-B2C8-167ADB1643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31" b="4831"/>
          <a:stretch/>
        </p:blipFill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AAB71146-B76C-4453-BC93-F2884D085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158096"/>
            <a:ext cx="6096000" cy="176620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5400" dirty="0"/>
              <a:t>Industry Introduction</a:t>
            </a: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62871"/>
            <a:ext cx="609600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DATA: Cleaning and Storage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62871"/>
            <a:ext cx="567690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Sensor data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7024" y="6471602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/>
              <a:t>6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F9DD9B7-6DA2-450F-942F-48C01D2F89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454" r="66714" b="857"/>
          <a:stretch/>
        </p:blipFill>
        <p:spPr>
          <a:xfrm>
            <a:off x="0" y="0"/>
            <a:ext cx="6096000" cy="6858000"/>
          </a:xfrm>
        </p:spPr>
      </p:pic>
      <p:sp>
        <p:nvSpPr>
          <p:cNvPr id="7" name="AutoShape 2" descr="Preventing lightning damage to turbines | Wind Systems Magazine">
            <a:extLst>
              <a:ext uri="{FF2B5EF4-FFF2-40B4-BE49-F238E27FC236}">
                <a16:creationId xmlns:a16="http://schemas.microsoft.com/office/drawing/2014/main" id="{009F6EF4-77BA-4BFA-A460-2135EFD6F8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Minor Faults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7024" y="6471602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/>
              <a:t>7</a:t>
            </a:fld>
            <a:endParaRPr lang="en-US" dirty="0"/>
          </a:p>
        </p:txBody>
      </p:sp>
      <p:pic>
        <p:nvPicPr>
          <p:cNvPr id="9" name="Picture Placeholder 8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3F9DD9B7-6DA2-450F-942F-48C01D2F89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40" r="20440"/>
          <a:stretch>
            <a:fillRect/>
          </a:stretch>
        </p:blipFill>
        <p:spPr/>
      </p:pic>
      <p:sp>
        <p:nvSpPr>
          <p:cNvPr id="7" name="AutoShape 2" descr="Preventing lightning damage to turbines | Wind Systems Magazine">
            <a:extLst>
              <a:ext uri="{FF2B5EF4-FFF2-40B4-BE49-F238E27FC236}">
                <a16:creationId xmlns:a16="http://schemas.microsoft.com/office/drawing/2014/main" id="{009F6EF4-77BA-4BFA-A460-2135EFD6F8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66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Data Transformation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000" spc="300" dirty="0">
                <a:solidFill>
                  <a:schemeClr val="tx1"/>
                </a:solidFill>
              </a:rPr>
              <a:t>DIRTY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CLEANED AND TRANSFORMED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Consists of all fault data for 4 turbines for 2 years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Inconsistent time formats that are not chronological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Individual “Remarks” for similar faults that should be grouped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Consistent datetime format and ordered chronologically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Condensed faults into like groups that are effectively the same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Transposed unique timeseries rows into dummies columns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Separated</a:t>
            </a:r>
            <a:r>
              <a:rPr lang="en-US" sz="1400" dirty="0">
                <a:solidFill>
                  <a:schemeClr val="tx1"/>
                </a:solidFill>
              </a:rPr>
              <a:t> data for each turbine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Removed columns that contained no data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B89833-EEE4-4C01-867B-BD3EFBEC2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" r="1053" b="18919"/>
          <a:stretch/>
        </p:blipFill>
        <p:spPr>
          <a:xfrm>
            <a:off x="469107" y="1638299"/>
            <a:ext cx="5293518" cy="2039144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4936790-D3DE-48F1-ACBB-3882A4E46A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BDF450E-2635-4DA1-B491-D074DBB1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7" t="2100" r="2274" b="41718"/>
          <a:stretch/>
        </p:blipFill>
        <p:spPr>
          <a:xfrm>
            <a:off x="6565107" y="1623219"/>
            <a:ext cx="5293518" cy="2039144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50B915D3-24B7-4BC1-9F58-0CABB0500160}"/>
              </a:ext>
            </a:extLst>
          </p:cNvPr>
          <p:cNvSpPr/>
          <p:nvPr/>
        </p:nvSpPr>
        <p:spPr>
          <a:xfrm>
            <a:off x="5817790" y="2477293"/>
            <a:ext cx="692152" cy="36115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939761"/>
            <a:ext cx="5157787" cy="494506"/>
          </a:xfrm>
        </p:spPr>
        <p:txBody>
          <a:bodyPr>
            <a:noAutofit/>
          </a:bodyPr>
          <a:lstStyle/>
          <a:p>
            <a:r>
              <a:rPr lang="en-US" sz="2000" spc="300" dirty="0">
                <a:solidFill>
                  <a:schemeClr val="tx1"/>
                </a:solidFill>
              </a:rPr>
              <a:t>POOR MODEL PERFORMANCE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955619"/>
            <a:ext cx="5183188" cy="494506"/>
          </a:xfrm>
        </p:spPr>
        <p:txBody>
          <a:bodyPr>
            <a:normAutofit fontScale="92500" lnSpcReduction="20000"/>
          </a:bodyPr>
          <a:lstStyle/>
          <a:p>
            <a:r>
              <a:rPr lang="en-US" spc="300" dirty="0"/>
              <a:t>POOR PREDICTIONS VISUALIZED</a:t>
            </a:r>
            <a:endParaRPr lang="en-US" spc="30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622403"/>
            <a:ext cx="5157787" cy="20391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u="sng" dirty="0"/>
              <a:t>Model</a:t>
            </a:r>
            <a:r>
              <a:rPr lang="en-US" sz="1400" dirty="0"/>
              <a:t>: </a:t>
            </a:r>
            <a:r>
              <a:rPr lang="en-US" sz="1400" dirty="0">
                <a:highlight>
                  <a:srgbClr val="FFFF00"/>
                </a:highlight>
              </a:rPr>
              <a:t>Balanced Random Forest Model, Imbalanced Report</a:t>
            </a:r>
            <a:endParaRPr lang="en-US" sz="1400" u="sng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u="sng" dirty="0">
                <a:solidFill>
                  <a:schemeClr val="tx1"/>
                </a:solidFill>
              </a:rPr>
              <a:t>Precision</a:t>
            </a:r>
            <a:r>
              <a:rPr lang="en-US" sz="1400" dirty="0">
                <a:solidFill>
                  <a:schemeClr val="tx1"/>
                </a:solidFill>
              </a:rPr>
              <a:t>: only 69% of predictions were correct</a:t>
            </a:r>
            <a:endParaRPr lang="en-US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u="sng" dirty="0">
                <a:solidFill>
                  <a:schemeClr val="tx1"/>
                </a:solidFill>
              </a:rPr>
              <a:t>Recall</a:t>
            </a:r>
            <a:r>
              <a:rPr lang="en-US" sz="1400" dirty="0">
                <a:solidFill>
                  <a:schemeClr val="tx1"/>
                </a:solidFill>
              </a:rPr>
              <a:t>: only 70% of the true positives were caught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u="sng" dirty="0"/>
              <a:t>Specificity</a:t>
            </a:r>
            <a:r>
              <a:rPr lang="en-US" sz="1400" dirty="0"/>
              <a:t>: only 44% of the true negatives predicted correctly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u="sng" dirty="0">
                <a:solidFill>
                  <a:schemeClr val="tx1"/>
                </a:solidFill>
              </a:rPr>
              <a:t>F1</a:t>
            </a:r>
            <a:r>
              <a:rPr lang="en-US" sz="1400" dirty="0">
                <a:solidFill>
                  <a:schemeClr val="tx1"/>
                </a:solidFill>
              </a:rPr>
              <a:t>: Low harmonic mean of 70%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u="sng" dirty="0"/>
              <a:t>Imbalanced Average</a:t>
            </a:r>
            <a:r>
              <a:rPr lang="en-US" sz="1400" dirty="0"/>
              <a:t>: the data set was very imbalanced (27%)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622403"/>
            <a:ext cx="5183188" cy="203914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Each yellow line is a prediction that there will be a major fault in the following bin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Each red line is a major fault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The model is overpredicting faults and doing so inconsistently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This model would increase spend on unnecessary service costs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BFEC6F-BB38-4609-9AB7-120288AF4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" t="8190" r="3276" b="8060"/>
          <a:stretch/>
        </p:blipFill>
        <p:spPr>
          <a:xfrm>
            <a:off x="469107" y="2200048"/>
            <a:ext cx="5538923" cy="1044376"/>
          </a:xfrm>
          <a:prstGeom prst="rect">
            <a:avLst/>
          </a:prstGeom>
        </p:spPr>
      </p:pic>
      <p:pic>
        <p:nvPicPr>
          <p:cNvPr id="18" name="Picture Placeholder 17" descr="A picture containing text, stationary&#10;&#10;Description automatically generated">
            <a:extLst>
              <a:ext uri="{FF2B5EF4-FFF2-40B4-BE49-F238E27FC236}">
                <a16:creationId xmlns:a16="http://schemas.microsoft.com/office/drawing/2014/main" id="{4A7CF0EE-8F4B-469B-97FD-82D3D4A0F3A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8053" b="3522"/>
          <a:stretch/>
        </p:blipFill>
        <p:spPr>
          <a:xfrm>
            <a:off x="6565107" y="1504712"/>
            <a:ext cx="5156200" cy="2435049"/>
          </a:xfrm>
        </p:spPr>
      </p:pic>
    </p:spTree>
    <p:extLst>
      <p:ext uri="{BB962C8B-B14F-4D97-AF65-F5344CB8AC3E}">
        <p14:creationId xmlns:p14="http://schemas.microsoft.com/office/powerpoint/2010/main" val="1889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5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A53F52"/>
    </a:accent1>
    <a:accent2>
      <a:srgbClr val="E99757"/>
    </a:accent2>
    <a:accent3>
      <a:srgbClr val="2F3342"/>
    </a:accent3>
    <a:accent4>
      <a:srgbClr val="2C2153"/>
    </a:accent4>
    <a:accent5>
      <a:srgbClr val="01023B"/>
    </a:accent5>
    <a:accent6>
      <a:srgbClr val="7F7F7F"/>
    </a:accent6>
    <a:hlink>
      <a:srgbClr val="3A3838"/>
    </a:hlink>
    <a:folHlink>
      <a:srgbClr val="D0CECE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</TotalTime>
  <Words>542</Words>
  <Application>Microsoft Office PowerPoint</Application>
  <PresentationFormat>Widescreen</PresentationFormat>
  <Paragraphs>101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Wind turbine Reliability analysis</vt:lpstr>
      <vt:lpstr>Agenda</vt:lpstr>
      <vt:lpstr>Meet the team</vt:lpstr>
      <vt:lpstr>Industry Introduction</vt:lpstr>
      <vt:lpstr>DATA: Cleaning and Storage</vt:lpstr>
      <vt:lpstr>Sensor data Analysis</vt:lpstr>
      <vt:lpstr>Minor Faults Analysis</vt:lpstr>
      <vt:lpstr>Data Transformation</vt:lpstr>
      <vt:lpstr>Machine Learning</vt:lpstr>
      <vt:lpstr>LOOKING FORWARD</vt:lpstr>
      <vt:lpstr>Confusion Matrix (Costs)</vt:lpstr>
      <vt:lpstr>Future Analyses</vt:lpstr>
      <vt:lpstr>SUMMARY</vt:lpstr>
      <vt:lpstr>Supporting Links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 turbine Reliability analysis</dc:title>
  <dc:creator>Dodson, Brayden</dc:creator>
  <cp:lastModifiedBy>Isaac Brieske</cp:lastModifiedBy>
  <cp:revision>9</cp:revision>
  <dcterms:created xsi:type="dcterms:W3CDTF">2022-07-25T08:49:14Z</dcterms:created>
  <dcterms:modified xsi:type="dcterms:W3CDTF">2022-07-25T20:35:33Z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